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8C65715-4520-471D-8A5B-2AC6007190F1}">
  <a:tblStyle styleId="{68C65715-4520-471D-8A5B-2AC6007190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aleway-regular.fntdata"/><Relationship Id="rId21" Type="http://schemas.openxmlformats.org/officeDocument/2006/relationships/slide" Target="slides/slide15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6662d695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6662d695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7ef62f30e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7ef62f30e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6662d6952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6662d6952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6662d6952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6662d6952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6662d6952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6662d6952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6662d6952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6662d695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6662d695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6662d695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6662d6952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6662d695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6662d6952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6662d6952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7ef62f30e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7ef62f30e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 = 5 + 80 kΩ/RG, theoretical gain of 3205, gain of 10 in summing amp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7ef62f30e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7ef62f30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7ef62f30e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7ef62f30e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7efddd30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7efddd30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6662d695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6662d695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Relationship Id="rId7" Type="http://schemas.openxmlformats.org/officeDocument/2006/relationships/image" Target="../media/image5.png"/><Relationship Id="rId8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4748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Flow-o-Matic</a:t>
            </a:r>
            <a:r>
              <a:rPr lang="en"/>
              <a:t> ™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5" y="2944300"/>
            <a:ext cx="7688100" cy="12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Agoston Walter and Alex Shang</a:t>
            </a:r>
            <a:br>
              <a:rPr lang="en"/>
            </a:br>
            <a:r>
              <a:rPr lang="en"/>
              <a:t>BME 354 Monday Lab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April 15, 2019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/>
          <p:nvPr>
            <p:ph type="title"/>
          </p:nvPr>
        </p:nvSpPr>
        <p:spPr>
          <a:xfrm>
            <a:off x="234425" y="1318650"/>
            <a:ext cx="8797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Pneumotachometer Test: Clinical Grade v. Homemade</a:t>
            </a:r>
            <a:endParaRPr/>
          </a:p>
        </p:txBody>
      </p:sp>
      <p:graphicFrame>
        <p:nvGraphicFramePr>
          <p:cNvPr id="184" name="Google Shape;184;p22"/>
          <p:cNvGraphicFramePr/>
          <p:nvPr/>
        </p:nvGraphicFramePr>
        <p:xfrm>
          <a:off x="1231900" y="2106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{68C65715-4520-471D-8A5B-2AC6007190F1}</a:tableStyleId>
              </a:tblPr>
              <a:tblGrid>
                <a:gridCol w="1339550"/>
                <a:gridCol w="1339550"/>
                <a:gridCol w="1339550"/>
                <a:gridCol w="1339550"/>
                <a:gridCol w="1339550"/>
              </a:tblGrid>
              <a:tr h="68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Inhale 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Exhale 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Insp. Cap. w/ syringe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Exp. Cap. w/ syringe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04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Clinical Grade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7.49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5.07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2.96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3.14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8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Homemade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9.39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10.59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2.81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	</a:t>
            </a:r>
            <a:endParaRPr/>
          </a:p>
        </p:txBody>
      </p:sp>
      <p:sp>
        <p:nvSpPr>
          <p:cNvPr id="190" name="Google Shape;190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Limited number of buttons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INA126 Op Amp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Choosing Dynamic Range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Editing Soldered PCB </a:t>
            </a:r>
            <a:endParaRPr sz="1800"/>
          </a:p>
        </p:txBody>
      </p:sp>
      <p:pic>
        <p:nvPicPr>
          <p:cNvPr id="191" name="Google Shape;1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2642" y="2478375"/>
            <a:ext cx="2152683" cy="16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3"/>
          <p:cNvPicPr preferRelativeResize="0"/>
          <p:nvPr/>
        </p:nvPicPr>
        <p:blipFill rotWithShape="1">
          <a:blip r:embed="rId4">
            <a:alphaModFix/>
          </a:blip>
          <a:srcRect b="0" l="0" r="0" t="11917"/>
          <a:stretch/>
        </p:blipFill>
        <p:spPr>
          <a:xfrm>
            <a:off x="4423300" y="693950"/>
            <a:ext cx="2332140" cy="178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1638" y="746425"/>
            <a:ext cx="2239550" cy="167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76213" y="2478550"/>
            <a:ext cx="2870227" cy="161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Range</a:t>
            </a:r>
            <a:endParaRPr/>
          </a:p>
        </p:txBody>
      </p:sp>
      <p:pic>
        <p:nvPicPr>
          <p:cNvPr id="200" name="Google Shape;20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5000" y="2178475"/>
            <a:ext cx="3994077" cy="24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663" y="2191157"/>
            <a:ext cx="3994076" cy="2451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Design Features</a:t>
            </a:r>
            <a:endParaRPr/>
          </a:p>
        </p:txBody>
      </p:sp>
      <p:sp>
        <p:nvSpPr>
          <p:cNvPr id="207" name="Google Shape;207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Portable Battery Pack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Waterproof Casing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Wireless Capability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Diagnostic Screen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Higher Resolution</a:t>
            </a:r>
            <a:endParaRPr sz="2000"/>
          </a:p>
        </p:txBody>
      </p:sp>
      <p:sp>
        <p:nvSpPr>
          <p:cNvPr id="208" name="Google Shape;208;p25"/>
          <p:cNvSpPr txBox="1"/>
          <p:nvPr>
            <p:ph idx="4294967295" type="ctrTitle"/>
          </p:nvPr>
        </p:nvSpPr>
        <p:spPr>
          <a:xfrm>
            <a:off x="4406825" y="2557875"/>
            <a:ext cx="5521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Flow-o-Matic 2.0™? </a:t>
            </a:r>
            <a:endParaRPr sz="3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/>
          <p:nvPr>
            <p:ph type="title"/>
          </p:nvPr>
        </p:nvSpPr>
        <p:spPr>
          <a:xfrm>
            <a:off x="2195775" y="2149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Questions?</a:t>
            </a:r>
            <a:endParaRPr sz="6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19" name="Google Shape;219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Duke BME 354 Final Project : Design and Build a Spirometer Guidelines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Duke BME 354 Laboratory 8: Arduino Spirometry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b="6147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Product</a:t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2225" y="2231272"/>
            <a:ext cx="1117651" cy="83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2225" y="2993900"/>
            <a:ext cx="1117650" cy="111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2225" y="4176275"/>
            <a:ext cx="1117650" cy="78924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/>
        </p:nvSpPr>
        <p:spPr>
          <a:xfrm>
            <a:off x="2302875" y="2564125"/>
            <a:ext cx="758400" cy="7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latin typeface="Lato"/>
                <a:ea typeface="Lato"/>
                <a:cs typeface="Lato"/>
                <a:sym typeface="Lato"/>
              </a:rPr>
              <a:t>+</a:t>
            </a:r>
            <a:endParaRPr sz="6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4396000" y="2640350"/>
            <a:ext cx="11175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latin typeface="Lato"/>
                <a:ea typeface="Lato"/>
                <a:cs typeface="Lato"/>
                <a:sym typeface="Lato"/>
              </a:rPr>
              <a:t>  =</a:t>
            </a:r>
            <a:endParaRPr sz="6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3764" y="2745150"/>
            <a:ext cx="2002437" cy="9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2225" y="734755"/>
            <a:ext cx="1117501" cy="1489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5400000">
            <a:off x="5809464" y="1387813"/>
            <a:ext cx="2652975" cy="36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Functionality</a:t>
            </a:r>
            <a:endParaRPr/>
          </a:p>
        </p:txBody>
      </p:sp>
      <p:sp>
        <p:nvSpPr>
          <p:cNvPr id="113" name="Google Shape;113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Retains patient data even when powered off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Multiple Modes:</a:t>
            </a:r>
            <a:endParaRPr sz="16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Tidal Volume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Inspiratory Capacity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Expiratory Capacity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Flow Meter</a:t>
            </a:r>
            <a:endParaRPr sz="13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Self-Calibration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Intuitive Design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Protection/Portability</a:t>
            </a:r>
            <a:endParaRPr sz="1600"/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1946" y="1023575"/>
            <a:ext cx="2698076" cy="359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 txBox="1"/>
          <p:nvPr/>
        </p:nvSpPr>
        <p:spPr>
          <a:xfrm>
            <a:off x="5414475" y="4620900"/>
            <a:ext cx="2750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Promotional Picture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title"/>
          </p:nvPr>
        </p:nvSpPr>
        <p:spPr>
          <a:xfrm>
            <a:off x="727650" y="1304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Diagram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7"/>
          <p:cNvSpPr/>
          <p:nvPr/>
        </p:nvSpPr>
        <p:spPr>
          <a:xfrm>
            <a:off x="727650" y="2157275"/>
            <a:ext cx="1449600" cy="86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Pneumotach</a:t>
            </a:r>
            <a:endParaRPr/>
          </a:p>
        </p:txBody>
      </p:sp>
      <p:sp>
        <p:nvSpPr>
          <p:cNvPr id="122" name="Google Shape;122;p17"/>
          <p:cNvSpPr/>
          <p:nvPr/>
        </p:nvSpPr>
        <p:spPr>
          <a:xfrm>
            <a:off x="727650" y="3509375"/>
            <a:ext cx="1463700" cy="86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MPX2010DP Sensor</a:t>
            </a:r>
            <a:endParaRPr/>
          </a:p>
        </p:txBody>
      </p:sp>
      <p:sp>
        <p:nvSpPr>
          <p:cNvPr id="123" name="Google Shape;123;p17"/>
          <p:cNvSpPr/>
          <p:nvPr/>
        </p:nvSpPr>
        <p:spPr>
          <a:xfrm>
            <a:off x="2470050" y="3511325"/>
            <a:ext cx="920100" cy="86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Gain of 3205, difamp</a:t>
            </a:r>
            <a:endParaRPr/>
          </a:p>
        </p:txBody>
      </p:sp>
      <p:sp>
        <p:nvSpPr>
          <p:cNvPr id="124" name="Google Shape;124;p17"/>
          <p:cNvSpPr/>
          <p:nvPr/>
        </p:nvSpPr>
        <p:spPr>
          <a:xfrm>
            <a:off x="3639563" y="3511325"/>
            <a:ext cx="1199700" cy="86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Gain of 10, summing amp</a:t>
            </a:r>
            <a:endParaRPr/>
          </a:p>
        </p:txBody>
      </p:sp>
      <p:sp>
        <p:nvSpPr>
          <p:cNvPr id="125" name="Google Shape;125;p17"/>
          <p:cNvSpPr/>
          <p:nvPr/>
        </p:nvSpPr>
        <p:spPr>
          <a:xfrm>
            <a:off x="5088700" y="3511325"/>
            <a:ext cx="1199700" cy="86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Pass Filter</a:t>
            </a:r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6593175" y="3511325"/>
            <a:ext cx="1661400" cy="86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</a:t>
            </a:r>
            <a:endParaRPr/>
          </a:p>
        </p:txBody>
      </p:sp>
      <p:sp>
        <p:nvSpPr>
          <p:cNvPr id="127" name="Google Shape;127;p17"/>
          <p:cNvSpPr/>
          <p:nvPr/>
        </p:nvSpPr>
        <p:spPr>
          <a:xfrm>
            <a:off x="6593175" y="2113000"/>
            <a:ext cx="1661400" cy="86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LCD with Buttons</a:t>
            </a:r>
            <a:endParaRPr/>
          </a:p>
        </p:txBody>
      </p:sp>
      <p:cxnSp>
        <p:nvCxnSpPr>
          <p:cNvPr id="128" name="Google Shape;128;p17"/>
          <p:cNvCxnSpPr>
            <a:stCxn id="121" idx="2"/>
            <a:endCxn id="122" idx="0"/>
          </p:cNvCxnSpPr>
          <p:nvPr/>
        </p:nvCxnSpPr>
        <p:spPr>
          <a:xfrm>
            <a:off x="1452450" y="3017675"/>
            <a:ext cx="7200" cy="49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" name="Google Shape;129;p17"/>
          <p:cNvCxnSpPr>
            <a:endCxn id="123" idx="1"/>
          </p:cNvCxnSpPr>
          <p:nvPr/>
        </p:nvCxnSpPr>
        <p:spPr>
          <a:xfrm>
            <a:off x="2191350" y="3941525"/>
            <a:ext cx="278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" name="Google Shape;130;p17"/>
          <p:cNvCxnSpPr>
            <a:stCxn id="123" idx="3"/>
            <a:endCxn id="124" idx="1"/>
          </p:cNvCxnSpPr>
          <p:nvPr/>
        </p:nvCxnSpPr>
        <p:spPr>
          <a:xfrm>
            <a:off x="3390150" y="3941525"/>
            <a:ext cx="24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4839275" y="3941525"/>
            <a:ext cx="24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" name="Google Shape;132;p17"/>
          <p:cNvCxnSpPr/>
          <p:nvPr/>
        </p:nvCxnSpPr>
        <p:spPr>
          <a:xfrm>
            <a:off x="6316138" y="3941525"/>
            <a:ext cx="24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" name="Google Shape;133;p17"/>
          <p:cNvCxnSpPr>
            <a:stCxn id="126" idx="0"/>
            <a:endCxn id="127" idx="2"/>
          </p:cNvCxnSpPr>
          <p:nvPr/>
        </p:nvCxnSpPr>
        <p:spPr>
          <a:xfrm rot="10800000">
            <a:off x="7423875" y="2973425"/>
            <a:ext cx="0" cy="5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" name="Google Shape;134;p17"/>
          <p:cNvCxnSpPr/>
          <p:nvPr/>
        </p:nvCxnSpPr>
        <p:spPr>
          <a:xfrm>
            <a:off x="7641425" y="2998313"/>
            <a:ext cx="14100" cy="48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8"/>
          <p:cNvPicPr preferRelativeResize="0"/>
          <p:nvPr/>
        </p:nvPicPr>
        <p:blipFill rotWithShape="1">
          <a:blip r:embed="rId3">
            <a:alphaModFix/>
          </a:blip>
          <a:srcRect b="5642" l="53686" r="0" t="0"/>
          <a:stretch/>
        </p:blipFill>
        <p:spPr>
          <a:xfrm rot="-5400000">
            <a:off x="3148140" y="-1671964"/>
            <a:ext cx="3097224" cy="8894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Flowchart	</a:t>
            </a:r>
            <a:endParaRPr/>
          </a:p>
        </p:txBody>
      </p:sp>
      <p:sp>
        <p:nvSpPr>
          <p:cNvPr id="145" name="Google Shape;145;p19"/>
          <p:cNvSpPr txBox="1"/>
          <p:nvPr/>
        </p:nvSpPr>
        <p:spPr>
          <a:xfrm>
            <a:off x="4572000" y="2858725"/>
            <a:ext cx="1299000" cy="70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Home Screen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19"/>
          <p:cNvSpPr txBox="1"/>
          <p:nvPr/>
        </p:nvSpPr>
        <p:spPr>
          <a:xfrm>
            <a:off x="4572000" y="1853850"/>
            <a:ext cx="1299000" cy="70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Tidal Volume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19"/>
          <p:cNvSpPr txBox="1"/>
          <p:nvPr/>
        </p:nvSpPr>
        <p:spPr>
          <a:xfrm>
            <a:off x="6307400" y="2858725"/>
            <a:ext cx="1620300" cy="70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Flow Measurement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2515300" y="2858725"/>
            <a:ext cx="1620300" cy="70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Inspiratory Cap. Meas.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453525" y="2858725"/>
            <a:ext cx="1620300" cy="70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Expiratory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Cap. Meas.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19"/>
          <p:cNvSpPr txBox="1"/>
          <p:nvPr/>
        </p:nvSpPr>
        <p:spPr>
          <a:xfrm>
            <a:off x="4500750" y="3939800"/>
            <a:ext cx="1441500" cy="70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Calibration Mode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6255650" y="1853850"/>
            <a:ext cx="1723800" cy="70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Select Pneumotech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2" name="Google Shape;152;p19"/>
          <p:cNvCxnSpPr>
            <a:stCxn id="145" idx="1"/>
            <a:endCxn id="148" idx="3"/>
          </p:cNvCxnSpPr>
          <p:nvPr/>
        </p:nvCxnSpPr>
        <p:spPr>
          <a:xfrm rot="10800000">
            <a:off x="4135500" y="3209425"/>
            <a:ext cx="43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" name="Google Shape;153;p19"/>
          <p:cNvCxnSpPr>
            <a:stCxn id="148" idx="1"/>
            <a:endCxn id="149" idx="3"/>
          </p:cNvCxnSpPr>
          <p:nvPr/>
        </p:nvCxnSpPr>
        <p:spPr>
          <a:xfrm rot="10800000">
            <a:off x="2073700" y="3209425"/>
            <a:ext cx="441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" name="Google Shape;154;p19"/>
          <p:cNvCxnSpPr>
            <a:stCxn id="145" idx="3"/>
            <a:endCxn id="147" idx="1"/>
          </p:cNvCxnSpPr>
          <p:nvPr/>
        </p:nvCxnSpPr>
        <p:spPr>
          <a:xfrm>
            <a:off x="5871000" y="3209425"/>
            <a:ext cx="43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" name="Google Shape;155;p19"/>
          <p:cNvCxnSpPr>
            <a:stCxn id="145" idx="0"/>
            <a:endCxn id="146" idx="2"/>
          </p:cNvCxnSpPr>
          <p:nvPr/>
        </p:nvCxnSpPr>
        <p:spPr>
          <a:xfrm rot="10800000">
            <a:off x="5221500" y="2555125"/>
            <a:ext cx="0" cy="30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" name="Google Shape;156;p19"/>
          <p:cNvCxnSpPr>
            <a:stCxn id="145" idx="2"/>
            <a:endCxn id="150" idx="0"/>
          </p:cNvCxnSpPr>
          <p:nvPr/>
        </p:nvCxnSpPr>
        <p:spPr>
          <a:xfrm>
            <a:off x="5221500" y="3560125"/>
            <a:ext cx="0" cy="37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" name="Google Shape;157;p19"/>
          <p:cNvCxnSpPr>
            <a:endCxn id="151" idx="2"/>
          </p:cNvCxnSpPr>
          <p:nvPr/>
        </p:nvCxnSpPr>
        <p:spPr>
          <a:xfrm flipH="1" rot="10800000">
            <a:off x="5860550" y="2555250"/>
            <a:ext cx="1257000" cy="27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8" name="Google Shape;158;p19"/>
          <p:cNvSpPr txBox="1"/>
          <p:nvPr/>
        </p:nvSpPr>
        <p:spPr>
          <a:xfrm>
            <a:off x="4140850" y="2908950"/>
            <a:ext cx="4416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Left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19"/>
          <p:cNvSpPr txBox="1"/>
          <p:nvPr/>
        </p:nvSpPr>
        <p:spPr>
          <a:xfrm>
            <a:off x="4873125" y="2542200"/>
            <a:ext cx="4416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Up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19"/>
          <p:cNvSpPr txBox="1"/>
          <p:nvPr/>
        </p:nvSpPr>
        <p:spPr>
          <a:xfrm>
            <a:off x="5860550" y="2908950"/>
            <a:ext cx="510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Right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19"/>
          <p:cNvSpPr txBox="1"/>
          <p:nvPr/>
        </p:nvSpPr>
        <p:spPr>
          <a:xfrm>
            <a:off x="4703700" y="3598175"/>
            <a:ext cx="63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Down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19"/>
          <p:cNvSpPr txBox="1"/>
          <p:nvPr/>
        </p:nvSpPr>
        <p:spPr>
          <a:xfrm rot="-667206">
            <a:off x="5901592" y="2478779"/>
            <a:ext cx="639303" cy="3036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Select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19"/>
          <p:cNvSpPr txBox="1"/>
          <p:nvPr/>
        </p:nvSpPr>
        <p:spPr>
          <a:xfrm>
            <a:off x="2073700" y="2908950"/>
            <a:ext cx="510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Right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Explanation</a:t>
            </a:r>
            <a:endParaRPr/>
          </a:p>
        </p:txBody>
      </p:sp>
      <p:pic>
        <p:nvPicPr>
          <p:cNvPr id="169" name="Google Shape;16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78875"/>
            <a:ext cx="4464626" cy="22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0"/>
          <p:cNvPicPr preferRelativeResize="0"/>
          <p:nvPr/>
        </p:nvPicPr>
        <p:blipFill rotWithShape="1">
          <a:blip r:embed="rId4">
            <a:alphaModFix/>
          </a:blip>
          <a:srcRect b="0" l="19586" r="13104" t="0"/>
          <a:stretch/>
        </p:blipFill>
        <p:spPr>
          <a:xfrm>
            <a:off x="5378825" y="1890650"/>
            <a:ext cx="3061249" cy="87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0"/>
          <p:cNvSpPr txBox="1"/>
          <p:nvPr/>
        </p:nvSpPr>
        <p:spPr>
          <a:xfrm>
            <a:off x="5392050" y="2449275"/>
            <a:ext cx="3061200" cy="18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Global Variables: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Pneumotech selected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Voltage Offset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Sum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Calibration Inhale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Calibration Exhale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Subject Test Data</a:t>
            </a:r>
            <a:endParaRPr/>
          </a:p>
        </p:txBody>
      </p:sp>
      <p:graphicFrame>
        <p:nvGraphicFramePr>
          <p:cNvPr id="177" name="Google Shape;177;p21"/>
          <p:cNvGraphicFramePr/>
          <p:nvPr/>
        </p:nvGraphicFramePr>
        <p:xfrm>
          <a:off x="841850" y="281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{68C65715-4520-471D-8A5B-2AC6007190F1}</a:tableStyleId>
              </a:tblPr>
              <a:tblGrid>
                <a:gridCol w="1865975"/>
                <a:gridCol w="1865975"/>
                <a:gridCol w="1865975"/>
                <a:gridCol w="18659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Insp. Volume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Exp. Volume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Tidal Volume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Subject 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2.97 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4.14 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Subject 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4.21 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4.15 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0.50 L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78" name="Google Shape;178;p21"/>
          <p:cNvGraphicFramePr/>
          <p:nvPr/>
        </p:nvGraphicFramePr>
        <p:xfrm>
          <a:off x="4798650" y="1514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{68C65715-4520-471D-8A5B-2AC6007190F1}</a:tableStyleId>
              </a:tblPr>
              <a:tblGrid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Exhale Constant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Inhale Constant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5.07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7.49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